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17"/>
  </p:handoutMasterIdLst>
  <p:sldIdLst>
    <p:sldId id="256" r:id="rId2"/>
    <p:sldId id="257" r:id="rId3"/>
    <p:sldId id="258" r:id="rId4"/>
    <p:sldId id="269" r:id="rId5"/>
    <p:sldId id="268" r:id="rId6"/>
    <p:sldId id="259" r:id="rId7"/>
    <p:sldId id="260" r:id="rId8"/>
    <p:sldId id="270" r:id="rId9"/>
    <p:sldId id="261" r:id="rId10"/>
    <p:sldId id="262" r:id="rId11"/>
    <p:sldId id="263" r:id="rId12"/>
    <p:sldId id="264" r:id="rId13"/>
    <p:sldId id="265" r:id="rId14"/>
    <p:sldId id="266" r:id="rId15"/>
    <p:sldId id="267" r:id="rId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232F91-FB3C-43AF-B587-A939E53D84B9}" type="datetimeFigureOut">
              <a:rPr lang="de-DE" smtClean="0"/>
              <a:t>24.6.2010</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8A930D-0115-4628-9336-35F743798223}" type="slidenum">
              <a:rPr lang="de-DE" smtClean="0"/>
              <a:t>‹Nr.›</a:t>
            </a:fld>
            <a:endParaRPr lang="de-D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2">
        <a:schemeClr val="bg2"/>
      </p:bgRef>
    </p:bg>
    <p:spTree>
      <p:nvGrpSpPr>
        <p:cNvPr id="1" name=""/>
        <p:cNvGrpSpPr/>
        <p:nvPr/>
      </p:nvGrpSpPr>
      <p:grpSpPr>
        <a:xfrm>
          <a:off x="0" y="0"/>
          <a:ext cx="0" cy="0"/>
          <a:chOff x="0" y="0"/>
          <a:chExt cx="0" cy="0"/>
        </a:xfrm>
      </p:grpSpPr>
      <p:sp>
        <p:nvSpPr>
          <p:cNvPr id="9" name="Rechtec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el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de-DE" smtClean="0"/>
              <a:t>Titelmasterformat durch Klicken bearbeiten</a:t>
            </a:r>
            <a:endParaRPr kumimoji="0" lang="en-US"/>
          </a:p>
        </p:txBody>
      </p:sp>
      <p:sp>
        <p:nvSpPr>
          <p:cNvPr id="3" name="Untertitel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de-DE" smtClean="0"/>
              <a:t>Formatvorlage des Untertitelmasters durch Klicken bearbeiten</a:t>
            </a:r>
            <a:endParaRPr kumimoji="0" lang="en-US"/>
          </a:p>
        </p:txBody>
      </p:sp>
      <p:sp>
        <p:nvSpPr>
          <p:cNvPr id="4" name="Datumsplatzhalter 3"/>
          <p:cNvSpPr>
            <a:spLocks noGrp="1"/>
          </p:cNvSpPr>
          <p:nvPr>
            <p:ph type="dt" sz="half" idx="10"/>
          </p:nvPr>
        </p:nvSpPr>
        <p:spPr/>
        <p:txBody>
          <a:bodyPr/>
          <a:lstStyle/>
          <a:p>
            <a:fld id="{B7416B00-1EFA-4784-8708-F4BD985EC71A}" type="datetimeFigureOut">
              <a:rPr lang="de-DE" smtClean="0"/>
              <a:pPr/>
              <a:t>24.6.2010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55C5570-2BB9-4EF5-BA3D-19F902BCD372}" type="slidenum">
              <a:rPr lang="de-DE" smtClean="0"/>
              <a:pPr/>
              <a:t>‹Nr.›</a:t>
            </a:fld>
            <a:endParaRPr lang="de-DE"/>
          </a:p>
        </p:txBody>
      </p:sp>
      <p:sp>
        <p:nvSpPr>
          <p:cNvPr id="10" name="Rechtec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7416B00-1EFA-4784-8708-F4BD985EC71A}" type="datetimeFigureOut">
              <a:rPr lang="de-DE" smtClean="0"/>
              <a:pPr/>
              <a:t>24.6.2010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55C5570-2BB9-4EF5-BA3D-19F902BCD372}"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9" name="Rechtec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htec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kaler Titel 1"/>
          <p:cNvSpPr>
            <a:spLocks noGrp="1"/>
          </p:cNvSpPr>
          <p:nvPr>
            <p:ph type="title" orient="vert"/>
          </p:nvPr>
        </p:nvSpPr>
        <p:spPr>
          <a:xfrm>
            <a:off x="6781800" y="274640"/>
            <a:ext cx="1905000" cy="5851525"/>
          </a:xfrm>
        </p:spPr>
        <p:txBody>
          <a:bodyPr vert="eaVert"/>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304800"/>
            <a:ext cx="6019800" cy="5851525"/>
          </a:xfrm>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7416B00-1EFA-4784-8708-F4BD985EC71A}" type="datetimeFigureOut">
              <a:rPr lang="de-DE" smtClean="0"/>
              <a:pPr/>
              <a:t>24.6.2010</a:t>
            </a:fld>
            <a:endParaRPr lang="de-DE"/>
          </a:p>
        </p:txBody>
      </p:sp>
      <p:sp>
        <p:nvSpPr>
          <p:cNvPr id="5" name="Fußzeilenplatzhalter 4"/>
          <p:cNvSpPr>
            <a:spLocks noGrp="1"/>
          </p:cNvSpPr>
          <p:nvPr>
            <p:ph type="ftr" sz="quarter" idx="11"/>
          </p:nvPr>
        </p:nvSpPr>
        <p:spPr>
          <a:xfrm>
            <a:off x="2640597" y="6377459"/>
            <a:ext cx="3836404" cy="365125"/>
          </a:xfrm>
        </p:spPr>
        <p:txBody>
          <a:bodyPr/>
          <a:lstStyle/>
          <a:p>
            <a:endParaRPr lang="de-DE"/>
          </a:p>
        </p:txBody>
      </p:sp>
      <p:sp>
        <p:nvSpPr>
          <p:cNvPr id="6" name="Foliennummernplatzhalter 5"/>
          <p:cNvSpPr>
            <a:spLocks noGrp="1"/>
          </p:cNvSpPr>
          <p:nvPr>
            <p:ph type="sldNum" sz="quarter" idx="12"/>
          </p:nvPr>
        </p:nvSpPr>
        <p:spPr/>
        <p:txBody>
          <a:bodyPr/>
          <a:lstStyle/>
          <a:p>
            <a:fld id="{655C5570-2BB9-4EF5-BA3D-19F902BCD372}"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155448"/>
            <a:ext cx="8229600" cy="1252728"/>
          </a:xfrm>
        </p:spPr>
        <p:txBody>
          <a:bodyPr/>
          <a:lstStyle>
            <a:extLst/>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7416B00-1EFA-4784-8708-F4BD985EC71A}" type="datetimeFigureOut">
              <a:rPr lang="de-DE" smtClean="0"/>
              <a:pPr/>
              <a:t>24.6.2010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55C5570-2BB9-4EF5-BA3D-19F902BCD372}"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2">
        <a:schemeClr val="bg2"/>
      </p:bgRef>
    </p:bg>
    <p:spTree>
      <p:nvGrpSpPr>
        <p:cNvPr id="1" name=""/>
        <p:cNvGrpSpPr/>
        <p:nvPr/>
      </p:nvGrpSpPr>
      <p:grpSpPr>
        <a:xfrm>
          <a:off x="0" y="0"/>
          <a:ext cx="0" cy="0"/>
          <a:chOff x="0" y="0"/>
          <a:chExt cx="0" cy="0"/>
        </a:xfrm>
      </p:grpSpPr>
      <p:sp>
        <p:nvSpPr>
          <p:cNvPr id="9" name="Rechtec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htec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el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p>
            <a:fld id="{B7416B00-1EFA-4784-8708-F4BD985EC71A}" type="datetimeFigureOut">
              <a:rPr lang="de-DE" smtClean="0"/>
              <a:pPr/>
              <a:t>24.6.2010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55C5570-2BB9-4EF5-BA3D-19F902BCD372}"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7416B00-1EFA-4784-8708-F4BD985EC71A}" type="datetimeFigureOut">
              <a:rPr lang="de-DE" smtClean="0"/>
              <a:pPr/>
              <a:t>24.6.2010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55C5570-2BB9-4EF5-BA3D-19F902BCD372}"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de-DE" smtClean="0"/>
              <a:t>Textmasterformate durch Klicken bearbeiten</a:t>
            </a:r>
          </a:p>
        </p:txBody>
      </p:sp>
      <p:sp>
        <p:nvSpPr>
          <p:cNvPr id="4" name="Inhaltsplatzhalt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Textplatzhalt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de-DE" smtClean="0"/>
              <a:t>Textmasterformate durch Klicken bearbeiten</a:t>
            </a:r>
          </a:p>
        </p:txBody>
      </p:sp>
      <p:sp>
        <p:nvSpPr>
          <p:cNvPr id="6" name="Inhaltsplatzhalt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B7416B00-1EFA-4784-8708-F4BD985EC71A}" type="datetimeFigureOut">
              <a:rPr lang="de-DE" smtClean="0"/>
              <a:pPr/>
              <a:t>24.6.2010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55C5570-2BB9-4EF5-BA3D-19F902BCD372}"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B7416B00-1EFA-4784-8708-F4BD985EC71A}" type="datetimeFigureOut">
              <a:rPr lang="de-DE" smtClean="0"/>
              <a:pPr/>
              <a:t>24.6.2010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55C5570-2BB9-4EF5-BA3D-19F902BCD372}"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7416B00-1EFA-4784-8708-F4BD985EC71A}" type="datetimeFigureOut">
              <a:rPr lang="de-DE" smtClean="0"/>
              <a:pPr/>
              <a:t>24.6.2010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55C5570-2BB9-4EF5-BA3D-19F902BCD372}"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de-DE" smtClean="0"/>
              <a:t>Titelmasterformat durch Klicken bearbeiten</a:t>
            </a:r>
            <a:endParaRPr kumimoji="0" lang="en-US"/>
          </a:p>
        </p:txBody>
      </p:sp>
      <p:sp>
        <p:nvSpPr>
          <p:cNvPr id="3" name="Inhaltsplatzhalt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Textplatzhalt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B7416B00-1EFA-4784-8708-F4BD985EC71A}" type="datetimeFigureOut">
              <a:rPr lang="de-DE" smtClean="0"/>
              <a:pPr/>
              <a:t>24.6.2010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55C5570-2BB9-4EF5-BA3D-19F902BCD372}" type="slidenum">
              <a:rPr lang="de-DE" smtClean="0"/>
              <a:pPr/>
              <a:t>‹Nr.›</a:t>
            </a:fld>
            <a:endParaRPr lang="de-DE"/>
          </a:p>
        </p:txBody>
      </p:sp>
      <p:sp>
        <p:nvSpPr>
          <p:cNvPr id="12" name="Rechtec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htec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a:xfrm>
            <a:off x="164592" y="1170432"/>
            <a:ext cx="2523744" cy="201168"/>
          </a:xfrm>
        </p:spPr>
        <p:txBody>
          <a:bodyPr/>
          <a:lstStyle/>
          <a:p>
            <a:fld id="{B7416B00-1EFA-4784-8708-F4BD985EC71A}" type="datetimeFigureOut">
              <a:rPr lang="de-DE" smtClean="0"/>
              <a:pPr/>
              <a:t>24.6.2010</a:t>
            </a:fld>
            <a:endParaRPr lang="de-DE"/>
          </a:p>
        </p:txBody>
      </p:sp>
      <p:sp>
        <p:nvSpPr>
          <p:cNvPr id="11" name="Rechtec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htec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ußzeilenplatzhalt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de-DE"/>
          </a:p>
        </p:txBody>
      </p:sp>
      <p:sp>
        <p:nvSpPr>
          <p:cNvPr id="7" name="Foliennummernplatzhalter 6"/>
          <p:cNvSpPr>
            <a:spLocks noGrp="1"/>
          </p:cNvSpPr>
          <p:nvPr>
            <p:ph type="sldNum" sz="quarter" idx="12"/>
          </p:nvPr>
        </p:nvSpPr>
        <p:spPr>
          <a:xfrm>
            <a:off x="8339328" y="1170432"/>
            <a:ext cx="733864" cy="201168"/>
          </a:xfrm>
        </p:spPr>
        <p:txBody>
          <a:bodyPr/>
          <a:lstStyle/>
          <a:p>
            <a:fld id="{655C5570-2BB9-4EF5-BA3D-19F902BCD372}"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htec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htec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elplatzhalt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4" name="Datumsplatzhalt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7416B00-1EFA-4784-8708-F4BD985EC71A}" type="datetimeFigureOut">
              <a:rPr lang="de-DE" smtClean="0"/>
              <a:pPr/>
              <a:t>24.6.2010</a:t>
            </a:fld>
            <a:endParaRPr lang="de-DE"/>
          </a:p>
        </p:txBody>
      </p:sp>
      <p:sp>
        <p:nvSpPr>
          <p:cNvPr id="5" name="Fußzeilenplatzhalt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de-DE"/>
          </a:p>
        </p:txBody>
      </p:sp>
      <p:sp>
        <p:nvSpPr>
          <p:cNvPr id="6" name="Foliennummernplatzhalt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55C5570-2BB9-4EF5-BA3D-19F902BCD372}"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Lagenmodelle</a:t>
            </a:r>
            <a:endParaRPr lang="de-DE" dirty="0"/>
          </a:p>
        </p:txBody>
      </p:sp>
      <p:sp>
        <p:nvSpPr>
          <p:cNvPr id="3" name="Untertitel 2"/>
          <p:cNvSpPr>
            <a:spLocks noGrp="1"/>
          </p:cNvSpPr>
          <p:nvPr>
            <p:ph type="subTitle" idx="1"/>
          </p:nvPr>
        </p:nvSpPr>
        <p:spPr/>
        <p:txBody>
          <a:bodyPr/>
          <a:lstStyle/>
          <a:p>
            <a:endParaRPr lang="de-D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3. Lagenmodell nach Schwenk </a:t>
            </a:r>
            <a:endParaRPr lang="de-DE" dirty="0"/>
          </a:p>
        </p:txBody>
      </p:sp>
      <p:pic>
        <p:nvPicPr>
          <p:cNvPr id="1026" name="Picture 2"/>
          <p:cNvPicPr>
            <a:picLocks noGrp="1" noChangeAspect="1" noChangeArrowheads="1"/>
          </p:cNvPicPr>
          <p:nvPr>
            <p:ph idx="1"/>
          </p:nvPr>
        </p:nvPicPr>
        <p:blipFill>
          <a:blip r:embed="rId2" cstate="print"/>
          <a:stretch>
            <a:fillRect/>
          </a:stretch>
        </p:blipFill>
        <p:spPr bwMode="auto">
          <a:xfrm>
            <a:off x="3411372" y="2593974"/>
            <a:ext cx="4473740" cy="3355305"/>
          </a:xfrm>
          <a:prstGeom prst="rect">
            <a:avLst/>
          </a:prstGeom>
          <a:noFill/>
          <a:ln w="9525">
            <a:noFill/>
            <a:miter lim="800000"/>
            <a:headEnd/>
            <a:tailEnd/>
          </a:ln>
        </p:spPr>
      </p:pic>
      <p:sp>
        <p:nvSpPr>
          <p:cNvPr id="6" name="Textplatzhalter 5"/>
          <p:cNvSpPr>
            <a:spLocks noGrp="1"/>
          </p:cNvSpPr>
          <p:nvPr>
            <p:ph type="body" sz="half" idx="2"/>
          </p:nvPr>
        </p:nvSpPr>
        <p:spPr>
          <a:xfrm>
            <a:off x="167838" y="1730018"/>
            <a:ext cx="2891994" cy="4572000"/>
          </a:xfrm>
        </p:spPr>
        <p:txBody>
          <a:bodyPr>
            <a:normAutofit lnSpcReduction="10000"/>
          </a:bodyPr>
          <a:lstStyle/>
          <a:p>
            <a:r>
              <a:rPr lang="de-DE" sz="1800" dirty="0" smtClean="0"/>
              <a:t>Soziale Lage West 7 (7,0%)</a:t>
            </a:r>
            <a:br>
              <a:rPr lang="de-DE" sz="1800" dirty="0" smtClean="0"/>
            </a:br>
            <a:r>
              <a:rPr lang="de-DE" sz="1800" dirty="0" smtClean="0"/>
              <a:t>Vorteilhafte und nachteilige Lebensbedingungen</a:t>
            </a:r>
          </a:p>
          <a:p>
            <a:endParaRPr lang="de-DE" sz="1800" b="1" dirty="0"/>
          </a:p>
          <a:p>
            <a:r>
              <a:rPr lang="de-DE" sz="1800" b="1" dirty="0" smtClean="0"/>
              <a:t>Charakteristik</a:t>
            </a:r>
            <a:r>
              <a:rPr lang="de-DE" sz="1800" dirty="0" smtClean="0"/>
              <a:t> Nichterwerbstätige verwitwete ältere Frauen </a:t>
            </a:r>
          </a:p>
          <a:p>
            <a:endParaRPr lang="de-DE" sz="500" dirty="0" smtClean="0"/>
          </a:p>
          <a:p>
            <a:r>
              <a:rPr lang="de-DE" sz="1800" dirty="0" smtClean="0"/>
              <a:t>Aktive Katholiken </a:t>
            </a:r>
          </a:p>
          <a:p>
            <a:endParaRPr lang="de-DE" sz="500" dirty="0" smtClean="0"/>
          </a:p>
          <a:p>
            <a:r>
              <a:rPr lang="de-DE" sz="1800" dirty="0" smtClean="0"/>
              <a:t>Ländliche Lebensform </a:t>
            </a:r>
          </a:p>
          <a:p>
            <a:endParaRPr lang="de-DE" sz="500" dirty="0" smtClean="0"/>
          </a:p>
          <a:p>
            <a:r>
              <a:rPr lang="de-DE" sz="1800" dirty="0" smtClean="0"/>
              <a:t>Deutliche psycho-soziale Problemlage, bei gesicherten materiellen Verhältnissen </a:t>
            </a:r>
          </a:p>
          <a:p>
            <a:endParaRPr lang="de-DE" sz="500" dirty="0" smtClean="0"/>
          </a:p>
          <a:p>
            <a:r>
              <a:rPr lang="de-DE" sz="1800" dirty="0" smtClean="0"/>
              <a:t>Materialistische Werthaltung bei gleichzeitiger Freizeitorientierung </a:t>
            </a:r>
          </a:p>
          <a:p>
            <a:endParaRPr lang="de-D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3. Lagenmodell nach Schwenk </a:t>
            </a:r>
            <a:endParaRPr lang="de-DE" dirty="0"/>
          </a:p>
        </p:txBody>
      </p:sp>
      <p:pic>
        <p:nvPicPr>
          <p:cNvPr id="2050" name="Picture 2"/>
          <p:cNvPicPr>
            <a:picLocks noGrp="1" noChangeAspect="1" noChangeArrowheads="1"/>
          </p:cNvPicPr>
          <p:nvPr>
            <p:ph idx="1"/>
          </p:nvPr>
        </p:nvPicPr>
        <p:blipFill>
          <a:blip r:embed="rId2" cstate="print"/>
          <a:stretch>
            <a:fillRect/>
          </a:stretch>
        </p:blipFill>
        <p:spPr bwMode="auto">
          <a:xfrm>
            <a:off x="3045072" y="2132856"/>
            <a:ext cx="5280588" cy="3960441"/>
          </a:xfrm>
          <a:prstGeom prst="rect">
            <a:avLst/>
          </a:prstGeom>
          <a:noFill/>
          <a:ln w="9525">
            <a:noFill/>
            <a:miter lim="800000"/>
            <a:headEnd/>
            <a:tailEnd/>
          </a:ln>
        </p:spPr>
      </p:pic>
      <p:sp>
        <p:nvSpPr>
          <p:cNvPr id="4" name="Textplatzhalter 3"/>
          <p:cNvSpPr>
            <a:spLocks noGrp="1"/>
          </p:cNvSpPr>
          <p:nvPr>
            <p:ph type="body" sz="half" idx="2"/>
          </p:nvPr>
        </p:nvSpPr>
        <p:spPr>
          <a:xfrm>
            <a:off x="167838" y="1700808"/>
            <a:ext cx="2891994" cy="4680520"/>
          </a:xfrm>
        </p:spPr>
        <p:txBody>
          <a:bodyPr>
            <a:noAutofit/>
          </a:bodyPr>
          <a:lstStyle/>
          <a:p>
            <a:r>
              <a:rPr lang="de-DE" sz="1600" dirty="0" smtClean="0"/>
              <a:t>Soziale Lage Ost 9 (14,3%)</a:t>
            </a:r>
            <a:br>
              <a:rPr lang="de-DE" sz="1600" dirty="0" smtClean="0"/>
            </a:br>
            <a:r>
              <a:rPr lang="de-DE" sz="1600" dirty="0" smtClean="0"/>
              <a:t>Vorteilhafte und nachteilige Lebensbedingungen</a:t>
            </a:r>
            <a:br>
              <a:rPr lang="de-DE" sz="1600" dirty="0" smtClean="0"/>
            </a:br>
            <a:r>
              <a:rPr lang="de-DE" sz="1600" dirty="0" smtClean="0"/>
              <a:t>Ähnlichkeiten mit West Lage </a:t>
            </a:r>
          </a:p>
          <a:p>
            <a:endParaRPr lang="de-DE" sz="1600" dirty="0"/>
          </a:p>
          <a:p>
            <a:r>
              <a:rPr lang="de-DE" sz="1600" b="1" dirty="0" smtClean="0"/>
              <a:t>Charakteristik</a:t>
            </a:r>
            <a:r>
              <a:rPr lang="de-DE" sz="1600" dirty="0" smtClean="0"/>
              <a:t> </a:t>
            </a:r>
          </a:p>
          <a:p>
            <a:r>
              <a:rPr lang="de-DE" sz="1600" dirty="0" smtClean="0"/>
              <a:t>Geringe Erwerbstätigkeit, wenn, dann Arbeiter </a:t>
            </a:r>
          </a:p>
          <a:p>
            <a:endParaRPr lang="de-DE" sz="500" dirty="0" smtClean="0"/>
          </a:p>
          <a:p>
            <a:r>
              <a:rPr lang="de-DE" sz="1600" dirty="0" smtClean="0"/>
              <a:t>Ältere Ehepaare im (Vor-)Ruhestand </a:t>
            </a:r>
          </a:p>
          <a:p>
            <a:endParaRPr lang="de-DE" sz="600" dirty="0" smtClean="0"/>
          </a:p>
          <a:p>
            <a:r>
              <a:rPr lang="de-DE" sz="1600" dirty="0" smtClean="0"/>
              <a:t>Nicht-Wähler oder SPD</a:t>
            </a:r>
          </a:p>
          <a:p>
            <a:endParaRPr lang="de-DE" sz="500" dirty="0" smtClean="0"/>
          </a:p>
          <a:p>
            <a:r>
              <a:rPr lang="de-DE" sz="1600" dirty="0" smtClean="0"/>
              <a:t> Ländliches Dorf (und industrielle Stadt mittlerer Größe)</a:t>
            </a:r>
          </a:p>
          <a:p>
            <a:endParaRPr lang="de-DE" sz="500" dirty="0" smtClean="0"/>
          </a:p>
          <a:p>
            <a:r>
              <a:rPr lang="de-DE" sz="1600" dirty="0" smtClean="0"/>
              <a:t> (Passiv) Evangelisch </a:t>
            </a:r>
            <a:endParaRPr lang="de-DE"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DE" dirty="0" smtClean="0"/>
              <a:t>3. Lagenmodell nach Schwenk </a:t>
            </a:r>
            <a:endParaRPr lang="de-DE" dirty="0"/>
          </a:p>
        </p:txBody>
      </p:sp>
      <p:sp>
        <p:nvSpPr>
          <p:cNvPr id="6" name="Inhaltsplatzhalter 5"/>
          <p:cNvSpPr>
            <a:spLocks noGrp="1"/>
          </p:cNvSpPr>
          <p:nvPr>
            <p:ph idx="1"/>
          </p:nvPr>
        </p:nvSpPr>
        <p:spPr/>
        <p:txBody>
          <a:bodyPr/>
          <a:lstStyle/>
          <a:p>
            <a:r>
              <a:rPr lang="de-DE" dirty="0" smtClean="0"/>
              <a:t>Weniger auf Berufstätigkeit konzentriert als Schichtmodelle</a:t>
            </a:r>
          </a:p>
          <a:p>
            <a:r>
              <a:rPr lang="de-DE" dirty="0" smtClean="0"/>
              <a:t>West- und ostdeutsche Lagen entsprechen sich nicht</a:t>
            </a:r>
          </a:p>
          <a:p>
            <a:pPr>
              <a:buNone/>
            </a:pPr>
            <a:r>
              <a:rPr lang="de-DE" dirty="0" smtClean="0">
                <a:sym typeface="Wingdings" pitchFamily="2" charset="2"/>
              </a:rPr>
              <a:t>	 	Vergleichbarkeit der west- und 	ostdeutschen Lagen ist eingeschränkt</a:t>
            </a:r>
            <a:endParaRPr lang="de-D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4. Lagenmodell nach Habich/Noll</a:t>
            </a:r>
            <a:endParaRPr lang="de-DE" dirty="0"/>
          </a:p>
        </p:txBody>
      </p:sp>
      <p:sp>
        <p:nvSpPr>
          <p:cNvPr id="3" name="Inhaltsplatzhalter 2"/>
          <p:cNvSpPr>
            <a:spLocks noGrp="1"/>
          </p:cNvSpPr>
          <p:nvPr>
            <p:ph idx="1"/>
          </p:nvPr>
        </p:nvSpPr>
        <p:spPr/>
        <p:txBody>
          <a:bodyPr>
            <a:normAutofit/>
          </a:bodyPr>
          <a:lstStyle/>
          <a:p>
            <a:r>
              <a:rPr lang="de-DE" dirty="0" smtClean="0"/>
              <a:t>Soziale Lagen als Erweiterung traditioneller Modelle: vertikale Dimension bleibt im Mittelpunkt und wird nur durch horizontale Aspekte ergänzt</a:t>
            </a:r>
          </a:p>
          <a:p>
            <a:r>
              <a:rPr lang="de-DE" dirty="0" smtClean="0"/>
              <a:t>Unterschieden wird nach: </a:t>
            </a:r>
          </a:p>
          <a:p>
            <a:pPr lvl="1"/>
            <a:r>
              <a:rPr lang="de-DE" dirty="0" smtClean="0"/>
              <a:t>Alter</a:t>
            </a:r>
            <a:endParaRPr lang="de-DE" dirty="0"/>
          </a:p>
          <a:p>
            <a:pPr lvl="1"/>
            <a:r>
              <a:rPr lang="de-DE" dirty="0" smtClean="0"/>
              <a:t>West/ Ost</a:t>
            </a:r>
          </a:p>
          <a:p>
            <a:pPr lvl="1"/>
            <a:r>
              <a:rPr lang="de-DE" dirty="0" smtClean="0"/>
              <a:t>Geschlecht</a:t>
            </a:r>
          </a:p>
          <a:p>
            <a:pPr lvl="1"/>
            <a:r>
              <a:rPr lang="de-DE" dirty="0" smtClean="0"/>
              <a:t>Berufsposition</a:t>
            </a:r>
          </a:p>
          <a:p>
            <a:pPr lvl="1"/>
            <a:endParaRPr lang="de-D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02034"/>
          </a:xfrm>
        </p:spPr>
        <p:txBody>
          <a:bodyPr>
            <a:normAutofit fontScale="90000"/>
          </a:bodyPr>
          <a:lstStyle/>
          <a:p>
            <a:endParaRPr lang="de-DE"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755577" y="1570858"/>
            <a:ext cx="8009628" cy="48104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Literatur</a:t>
            </a:r>
            <a:endParaRPr lang="de-DE" dirty="0"/>
          </a:p>
        </p:txBody>
      </p:sp>
      <p:sp>
        <p:nvSpPr>
          <p:cNvPr id="3" name="Inhaltsplatzhalter 2"/>
          <p:cNvSpPr>
            <a:spLocks noGrp="1"/>
          </p:cNvSpPr>
          <p:nvPr>
            <p:ph idx="1"/>
          </p:nvPr>
        </p:nvSpPr>
        <p:spPr/>
        <p:txBody>
          <a:bodyPr/>
          <a:lstStyle/>
          <a:p>
            <a:r>
              <a:rPr lang="de-DE" dirty="0" smtClean="0"/>
              <a:t>Bisher:</a:t>
            </a:r>
          </a:p>
          <a:p>
            <a:r>
              <a:rPr lang="de-DE" dirty="0" smtClean="0"/>
              <a:t>Geißler, R. 2006: Die Sozialstruktur Deutschlands. Kapitel 5. Wiesbaden Westdeutscher Verlag</a:t>
            </a:r>
          </a:p>
          <a:p>
            <a:r>
              <a:rPr lang="de-DE" dirty="0" smtClean="0"/>
              <a:t>http://www.o.g.schwenks.net/soz/sl/t2/s-w-bild.htm</a:t>
            </a:r>
          </a:p>
          <a:p>
            <a:r>
              <a:rPr lang="de-DE" dirty="0" err="1" smtClean="0"/>
              <a:t>Burzan</a:t>
            </a:r>
            <a:r>
              <a:rPr lang="de-DE" dirty="0" smtClean="0"/>
              <a:t>, N. 2007: Soziale Ungleichheit. Teil </a:t>
            </a:r>
            <a:r>
              <a:rPr lang="de-DE" dirty="0" err="1" smtClean="0"/>
              <a:t>ll</a:t>
            </a:r>
            <a:r>
              <a:rPr lang="de-DE" dirty="0" smtClean="0"/>
              <a:t>. Wiesbaden. Verlag für Sozialwissenschaften</a:t>
            </a:r>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Gliederung</a:t>
            </a:r>
            <a:endParaRPr lang="de-DE" dirty="0"/>
          </a:p>
        </p:txBody>
      </p:sp>
      <p:sp>
        <p:nvSpPr>
          <p:cNvPr id="3" name="Inhaltsplatzhalter 2"/>
          <p:cNvSpPr>
            <a:spLocks noGrp="1"/>
          </p:cNvSpPr>
          <p:nvPr>
            <p:ph idx="1"/>
          </p:nvPr>
        </p:nvSpPr>
        <p:spPr/>
        <p:txBody>
          <a:bodyPr/>
          <a:lstStyle/>
          <a:p>
            <a:r>
              <a:rPr lang="de-DE" dirty="0" smtClean="0"/>
              <a:t>1. Was sind Lagenmodelle</a:t>
            </a:r>
          </a:p>
          <a:p>
            <a:r>
              <a:rPr lang="de-DE" dirty="0" smtClean="0"/>
              <a:t>2. Lagenmodell nach Hradil</a:t>
            </a:r>
          </a:p>
          <a:p>
            <a:r>
              <a:rPr lang="de-DE" dirty="0" smtClean="0"/>
              <a:t>3. Lagenmodell nach Schwenk</a:t>
            </a:r>
          </a:p>
          <a:p>
            <a:r>
              <a:rPr lang="de-DE" dirty="0" smtClean="0"/>
              <a:t>4. Lagenmodell nach Habich-Noll</a:t>
            </a:r>
          </a:p>
          <a:p>
            <a:r>
              <a:rPr lang="de-DE" dirty="0" smtClean="0"/>
              <a:t>Literatur</a:t>
            </a:r>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 Was sind Lagenmodelle?</a:t>
            </a:r>
            <a:endParaRPr lang="de-DE" dirty="0"/>
          </a:p>
        </p:txBody>
      </p:sp>
      <p:sp>
        <p:nvSpPr>
          <p:cNvPr id="3" name="Inhaltsplatzhalter 2"/>
          <p:cNvSpPr>
            <a:spLocks noGrp="1"/>
          </p:cNvSpPr>
          <p:nvPr>
            <p:ph idx="1"/>
          </p:nvPr>
        </p:nvSpPr>
        <p:spPr/>
        <p:txBody>
          <a:bodyPr/>
          <a:lstStyle/>
          <a:p>
            <a:r>
              <a:rPr lang="de-DE" dirty="0" smtClean="0"/>
              <a:t>Lagenmodelle…</a:t>
            </a:r>
          </a:p>
          <a:p>
            <a:pPr lvl="1"/>
            <a:r>
              <a:rPr lang="de-DE" dirty="0" smtClean="0"/>
              <a:t>Sind eine Erweiterung der traditionellen Schicht-und Klassenanalyse</a:t>
            </a:r>
          </a:p>
          <a:p>
            <a:pPr lvl="1"/>
            <a:r>
              <a:rPr lang="de-DE" dirty="0" smtClean="0"/>
              <a:t>Berücksichtigen neben horizontalen auch vertikale Ungleichheiten</a:t>
            </a:r>
          </a:p>
          <a:p>
            <a:pPr lvl="1">
              <a:buNone/>
            </a:pPr>
            <a:r>
              <a:rPr lang="de-DE" dirty="0"/>
              <a:t>	</a:t>
            </a:r>
            <a:r>
              <a:rPr lang="de-DE" dirty="0" smtClean="0"/>
              <a:t> vertikale Schichtkriterien:  Berufsposition, Qualifikation, Einkommen</a:t>
            </a:r>
          </a:p>
          <a:p>
            <a:pPr lvl="1">
              <a:buNone/>
            </a:pPr>
            <a:r>
              <a:rPr lang="de-DE" dirty="0"/>
              <a:t>	</a:t>
            </a:r>
            <a:r>
              <a:rPr lang="de-DE" dirty="0" smtClean="0"/>
              <a:t> horizontale Ungleichheiten: Geschlecht, Alter, Region</a:t>
            </a:r>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 Was sind Lagenmodelle?</a:t>
            </a:r>
            <a:endParaRPr lang="de-DE" dirty="0"/>
          </a:p>
        </p:txBody>
      </p:sp>
      <p:sp>
        <p:nvSpPr>
          <p:cNvPr id="3" name="Inhaltsplatzhalter 2"/>
          <p:cNvSpPr>
            <a:spLocks noGrp="1"/>
          </p:cNvSpPr>
          <p:nvPr>
            <p:ph idx="1"/>
          </p:nvPr>
        </p:nvSpPr>
        <p:spPr/>
        <p:txBody>
          <a:bodyPr/>
          <a:lstStyle/>
          <a:p>
            <a:pPr lvl="1"/>
            <a:r>
              <a:rPr lang="de-DE" dirty="0" smtClean="0"/>
              <a:t>Lagen bilden in erster Linie „objektive“ Lebensbedingungen</a:t>
            </a:r>
            <a:br>
              <a:rPr lang="de-DE" dirty="0" smtClean="0"/>
            </a:br>
            <a:r>
              <a:rPr lang="de-DE" dirty="0" smtClean="0"/>
              <a:t>wie Menschen ungleiche Lebensbedingungen wahrnehmen und damit umgehen müsste separat untersucht werden</a:t>
            </a: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 Was sind Lagenmodelle?</a:t>
            </a:r>
            <a:endParaRPr lang="de-DE" dirty="0"/>
          </a:p>
        </p:txBody>
      </p:sp>
      <p:sp>
        <p:nvSpPr>
          <p:cNvPr id="3" name="Inhaltsplatzhalter 2"/>
          <p:cNvSpPr>
            <a:spLocks noGrp="1"/>
          </p:cNvSpPr>
          <p:nvPr>
            <p:ph idx="1"/>
          </p:nvPr>
        </p:nvSpPr>
        <p:spPr/>
        <p:txBody>
          <a:bodyPr>
            <a:normAutofit lnSpcReduction="10000"/>
          </a:bodyPr>
          <a:lstStyle/>
          <a:p>
            <a:r>
              <a:rPr lang="de-DE" dirty="0" smtClean="0"/>
              <a:t>… oder als Definition:</a:t>
            </a:r>
            <a:br>
              <a:rPr lang="de-DE" dirty="0" smtClean="0"/>
            </a:br>
            <a:r>
              <a:rPr lang="de-DE" dirty="0" smtClean="0"/>
              <a:t>Soziale Lagen beziehen sich … auch auf so genannte neue soziale Ungleichheiten, die alte, durch soziale Schichtung determinierte Ungleichheiten überlagern, verstärken oder abschwächen. In Dimensionen „neuer“ sozialer  Ungleichheiten treten neben objektiven Merkmalen der Benachteiligung auch subjektive Merkmale in den Mittelpunkt der Betrachtung. (</a:t>
            </a:r>
            <a:r>
              <a:rPr lang="de-DE" dirty="0" err="1" smtClean="0"/>
              <a:t>Burzan</a:t>
            </a:r>
            <a:r>
              <a:rPr lang="de-DE" dirty="0" smtClean="0"/>
              <a:t>, S.143)</a:t>
            </a:r>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Lagenmodell nach Hradil</a:t>
            </a:r>
            <a:endParaRPr lang="de-DE" dirty="0"/>
          </a:p>
        </p:txBody>
      </p:sp>
      <p:sp>
        <p:nvSpPr>
          <p:cNvPr id="3" name="Inhaltsplatzhalter 2"/>
          <p:cNvSpPr>
            <a:spLocks noGrp="1"/>
          </p:cNvSpPr>
          <p:nvPr>
            <p:ph idx="1"/>
          </p:nvPr>
        </p:nvSpPr>
        <p:spPr/>
        <p:txBody>
          <a:bodyPr/>
          <a:lstStyle/>
          <a:p>
            <a:r>
              <a:rPr lang="de-DE" dirty="0" smtClean="0"/>
              <a:t>Mehrdimensionales Modell</a:t>
            </a:r>
          </a:p>
          <a:p>
            <a:r>
              <a:rPr lang="de-DE" dirty="0" smtClean="0"/>
              <a:t>Unterschieden wird zwischen primären/ dominierenden Dimensionen und weniger wichtigen Dimensionen</a:t>
            </a:r>
          </a:p>
          <a:p>
            <a:r>
              <a:rPr lang="de-DE" dirty="0" smtClean="0"/>
              <a:t>Dimensionen sind nicht miteinander verbunden</a:t>
            </a:r>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Lagenmodell nach Hradil</a:t>
            </a:r>
            <a:endParaRPr lang="de-DE" dirty="0"/>
          </a:p>
        </p:txBody>
      </p:sp>
      <p:sp>
        <p:nvSpPr>
          <p:cNvPr id="3" name="Inhaltsplatzhalter 2"/>
          <p:cNvSpPr>
            <a:spLocks noGrp="1"/>
          </p:cNvSpPr>
          <p:nvPr>
            <p:ph idx="1"/>
          </p:nvPr>
        </p:nvSpPr>
        <p:spPr/>
        <p:txBody>
          <a:bodyPr/>
          <a:lstStyle/>
          <a:p>
            <a:r>
              <a:rPr lang="de-DE" dirty="0" smtClean="0"/>
              <a:t>Stellung im Erwerbsleben steht im Vordergrund</a:t>
            </a:r>
          </a:p>
          <a:p>
            <a:r>
              <a:rPr lang="de-DE" dirty="0" smtClean="0"/>
              <a:t>Merkmale wie Alter, Geschlecht werden erst später untersucht</a:t>
            </a:r>
          </a:p>
          <a:p>
            <a:pPr>
              <a:buNone/>
            </a:pPr>
            <a:endParaRPr lang="de-D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Lagenmodell nach Hradil</a:t>
            </a:r>
            <a:endParaRPr lang="de-DE" dirty="0"/>
          </a:p>
        </p:txBody>
      </p:sp>
      <p:pic>
        <p:nvPicPr>
          <p:cNvPr id="1026" name="Picture 2"/>
          <p:cNvPicPr>
            <a:picLocks noGrp="1" noChangeAspect="1" noChangeArrowheads="1"/>
          </p:cNvPicPr>
          <p:nvPr>
            <p:ph idx="1"/>
          </p:nvPr>
        </p:nvPicPr>
        <p:blipFill>
          <a:blip r:embed="rId2" cstate="print"/>
          <a:stretch>
            <a:fillRect/>
          </a:stretch>
        </p:blipFill>
        <p:spPr bwMode="auto">
          <a:xfrm>
            <a:off x="2484603" y="1454739"/>
            <a:ext cx="4463661" cy="4946062"/>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3. Lagenmodell nach Schwenk </a:t>
            </a:r>
            <a:endParaRPr lang="de-DE" dirty="0"/>
          </a:p>
        </p:txBody>
      </p:sp>
      <p:sp>
        <p:nvSpPr>
          <p:cNvPr id="3" name="Inhaltsplatzhalter 2"/>
          <p:cNvSpPr>
            <a:spLocks noGrp="1"/>
          </p:cNvSpPr>
          <p:nvPr>
            <p:ph idx="1"/>
          </p:nvPr>
        </p:nvSpPr>
        <p:spPr/>
        <p:txBody>
          <a:bodyPr/>
          <a:lstStyle/>
          <a:p>
            <a:r>
              <a:rPr lang="de-DE" dirty="0" smtClean="0"/>
              <a:t>Unterteilung in zehn westdeutsche und neun ostdeutsche Lagen mit unterschiedlichen Lebensbedingungen</a:t>
            </a:r>
          </a:p>
          <a:p>
            <a:r>
              <a:rPr lang="de-DE" dirty="0" smtClean="0"/>
              <a:t>Merkmale zur Einteilung in die diversen Lagen sind: Bildung, Einkommen, Wohnraum, Wohnungsausstattung, Umwelt, soziale Integration und Autonomie</a:t>
            </a:r>
            <a:endParaRPr lang="de-DE"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0</TotalTime>
  <Words>272</Words>
  <Application>Microsoft Office PowerPoint</Application>
  <PresentationFormat>Bildschirmpräsentation (4:3)</PresentationFormat>
  <Paragraphs>69</Paragraphs>
  <Slides>15</Slides>
  <Notes>0</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Modul</vt:lpstr>
      <vt:lpstr>Lagenmodelle</vt:lpstr>
      <vt:lpstr>Gliederung</vt:lpstr>
      <vt:lpstr>1. Was sind Lagenmodelle?</vt:lpstr>
      <vt:lpstr>1. Was sind Lagenmodelle?</vt:lpstr>
      <vt:lpstr>1. Was sind Lagenmodelle?</vt:lpstr>
      <vt:lpstr>2. Lagenmodell nach Hradil</vt:lpstr>
      <vt:lpstr>2. Lagenmodell nach Hradil</vt:lpstr>
      <vt:lpstr>2. Lagenmodell nach Hradil</vt:lpstr>
      <vt:lpstr>3. Lagenmodell nach Schwenk </vt:lpstr>
      <vt:lpstr>3. Lagenmodell nach Schwenk </vt:lpstr>
      <vt:lpstr>3. Lagenmodell nach Schwenk </vt:lpstr>
      <vt:lpstr>3. Lagenmodell nach Schwenk </vt:lpstr>
      <vt:lpstr>4. Lagenmodell nach Habich/Noll</vt:lpstr>
      <vt:lpstr>Folie 14</vt:lpstr>
      <vt:lpstr>Literatur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Soziale Lagen</dc:title>
  <dc:creator>Madeleine</dc:creator>
  <cp:lastModifiedBy>Enzelberger</cp:lastModifiedBy>
  <cp:revision>16</cp:revision>
  <dcterms:created xsi:type="dcterms:W3CDTF">2010-06-23T05:58:01Z</dcterms:created>
  <dcterms:modified xsi:type="dcterms:W3CDTF">2010-06-24T16:42:49Z</dcterms:modified>
</cp:coreProperties>
</file>